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 id="2147483680" r:id="rId4"/>
  </p:sldMasterIdLst>
  <p:notesMasterIdLst>
    <p:notesMasterId r:id="rId149"/>
  </p:notesMasterIdLst>
  <p:sldIdLst>
    <p:sldId id="256" r:id="rId5"/>
    <p:sldId id="1081" r:id="rId6"/>
    <p:sldId id="2756" r:id="rId7"/>
    <p:sldId id="2740" r:id="rId8"/>
    <p:sldId id="2741" r:id="rId9"/>
    <p:sldId id="2742" r:id="rId10"/>
    <p:sldId id="2743" r:id="rId11"/>
    <p:sldId id="1059" r:id="rId12"/>
    <p:sldId id="1078" r:id="rId13"/>
    <p:sldId id="1079" r:id="rId14"/>
    <p:sldId id="1080" r:id="rId15"/>
    <p:sldId id="1077" r:id="rId16"/>
    <p:sldId id="2765" r:id="rId17"/>
    <p:sldId id="1067" r:id="rId18"/>
    <p:sldId id="1056" r:id="rId19"/>
    <p:sldId id="2762" r:id="rId20"/>
    <p:sldId id="2734" r:id="rId21"/>
    <p:sldId id="1054" r:id="rId22"/>
    <p:sldId id="1084" r:id="rId23"/>
    <p:sldId id="1085" r:id="rId24"/>
    <p:sldId id="1055" r:id="rId25"/>
    <p:sldId id="2729" r:id="rId26"/>
    <p:sldId id="1075" r:id="rId27"/>
    <p:sldId id="1076" r:id="rId28"/>
    <p:sldId id="1083" r:id="rId29"/>
    <p:sldId id="1086" r:id="rId30"/>
    <p:sldId id="2725" r:id="rId31"/>
    <p:sldId id="2723" r:id="rId32"/>
    <p:sldId id="2724" r:id="rId33"/>
    <p:sldId id="2727" r:id="rId34"/>
    <p:sldId id="2726" r:id="rId35"/>
    <p:sldId id="1057" r:id="rId36"/>
    <p:sldId id="2750" r:id="rId37"/>
    <p:sldId id="2751" r:id="rId38"/>
    <p:sldId id="2730" r:id="rId39"/>
    <p:sldId id="2731" r:id="rId40"/>
    <p:sldId id="2732" r:id="rId41"/>
    <p:sldId id="2733" r:id="rId42"/>
    <p:sldId id="2735" r:id="rId43"/>
    <p:sldId id="2739" r:id="rId44"/>
    <p:sldId id="2766" r:id="rId45"/>
    <p:sldId id="868" r:id="rId46"/>
    <p:sldId id="2963" r:id="rId47"/>
    <p:sldId id="918" r:id="rId48"/>
    <p:sldId id="2970" r:id="rId49"/>
    <p:sldId id="896" r:id="rId50"/>
    <p:sldId id="2971" r:id="rId51"/>
    <p:sldId id="2965" r:id="rId52"/>
    <p:sldId id="2968" r:id="rId53"/>
    <p:sldId id="2966" r:id="rId54"/>
    <p:sldId id="2967" r:id="rId55"/>
    <p:sldId id="2969" r:id="rId56"/>
    <p:sldId id="2964" r:id="rId57"/>
    <p:sldId id="871" r:id="rId58"/>
    <p:sldId id="873" r:id="rId59"/>
    <p:sldId id="529" r:id="rId60"/>
    <p:sldId id="497" r:id="rId61"/>
    <p:sldId id="498" r:id="rId62"/>
    <p:sldId id="499" r:id="rId63"/>
    <p:sldId id="500" r:id="rId64"/>
    <p:sldId id="2759" r:id="rId65"/>
    <p:sldId id="874" r:id="rId66"/>
    <p:sldId id="893" r:id="rId67"/>
    <p:sldId id="2772" r:id="rId68"/>
    <p:sldId id="919" r:id="rId69"/>
    <p:sldId id="2771" r:id="rId70"/>
    <p:sldId id="2770" r:id="rId71"/>
    <p:sldId id="920" r:id="rId72"/>
    <p:sldId id="505" r:id="rId73"/>
    <p:sldId id="876" r:id="rId74"/>
    <p:sldId id="508" r:id="rId75"/>
    <p:sldId id="877" r:id="rId76"/>
    <p:sldId id="878" r:id="rId77"/>
    <p:sldId id="2755" r:id="rId78"/>
    <p:sldId id="879" r:id="rId79"/>
    <p:sldId id="880" r:id="rId80"/>
    <p:sldId id="538" r:id="rId81"/>
    <p:sldId id="881" r:id="rId82"/>
    <p:sldId id="2754" r:id="rId83"/>
    <p:sldId id="2757" r:id="rId84"/>
    <p:sldId id="2753" r:id="rId85"/>
    <p:sldId id="2752" r:id="rId86"/>
    <p:sldId id="882" r:id="rId87"/>
    <p:sldId id="889" r:id="rId88"/>
    <p:sldId id="257" r:id="rId89"/>
    <p:sldId id="478" r:id="rId90"/>
    <p:sldId id="479" r:id="rId91"/>
    <p:sldId id="552" r:id="rId92"/>
    <p:sldId id="553" r:id="rId93"/>
    <p:sldId id="554" r:id="rId94"/>
    <p:sldId id="504" r:id="rId95"/>
    <p:sldId id="2746" r:id="rId96"/>
    <p:sldId id="2720" r:id="rId97"/>
    <p:sldId id="473" r:id="rId98"/>
    <p:sldId id="2745" r:id="rId99"/>
    <p:sldId id="2663" r:id="rId100"/>
    <p:sldId id="551" r:id="rId101"/>
    <p:sldId id="2664" r:id="rId102"/>
    <p:sldId id="572" r:id="rId103"/>
    <p:sldId id="564" r:id="rId104"/>
    <p:sldId id="565" r:id="rId105"/>
    <p:sldId id="570" r:id="rId106"/>
    <p:sldId id="569" r:id="rId107"/>
    <p:sldId id="2728" r:id="rId108"/>
    <p:sldId id="520" r:id="rId109"/>
    <p:sldId id="2666" r:id="rId110"/>
    <p:sldId id="567" r:id="rId111"/>
    <p:sldId id="568" r:id="rId112"/>
    <p:sldId id="573" r:id="rId113"/>
    <p:sldId id="2758" r:id="rId114"/>
    <p:sldId id="2767" r:id="rId115"/>
    <p:sldId id="2768" r:id="rId116"/>
    <p:sldId id="536" r:id="rId117"/>
    <p:sldId id="519" r:id="rId118"/>
    <p:sldId id="910" r:id="rId119"/>
    <p:sldId id="521" r:id="rId120"/>
    <p:sldId id="522" r:id="rId121"/>
    <p:sldId id="523" r:id="rId122"/>
    <p:sldId id="903" r:id="rId123"/>
    <p:sldId id="906" r:id="rId124"/>
    <p:sldId id="902" r:id="rId125"/>
    <p:sldId id="899" r:id="rId126"/>
    <p:sldId id="900" r:id="rId127"/>
    <p:sldId id="2737" r:id="rId128"/>
    <p:sldId id="2738" r:id="rId129"/>
    <p:sldId id="986" r:id="rId130"/>
    <p:sldId id="989" r:id="rId131"/>
    <p:sldId id="990" r:id="rId132"/>
    <p:sldId id="995" r:id="rId133"/>
    <p:sldId id="1072" r:id="rId134"/>
    <p:sldId id="1071" r:id="rId135"/>
    <p:sldId id="1082" r:id="rId136"/>
    <p:sldId id="2749" r:id="rId137"/>
    <p:sldId id="2748" r:id="rId138"/>
    <p:sldId id="2744" r:id="rId139"/>
    <p:sldId id="2761" r:id="rId140"/>
    <p:sldId id="2760" r:id="rId141"/>
    <p:sldId id="2763" r:id="rId142"/>
    <p:sldId id="1062" r:id="rId143"/>
    <p:sldId id="2747" r:id="rId144"/>
    <p:sldId id="2736" r:id="rId145"/>
    <p:sldId id="974" r:id="rId146"/>
    <p:sldId id="2769" r:id="rId147"/>
    <p:sldId id="2764" r:id="rId1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489"/>
    <p:restoredTop sz="82048"/>
  </p:normalViewPr>
  <p:slideViewPr>
    <p:cSldViewPr snapToGrid="0">
      <p:cViewPr>
        <p:scale>
          <a:sx n="75" d="100"/>
          <a:sy n="75" d="100"/>
        </p:scale>
        <p:origin x="792" y="1760"/>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86</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3699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96</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25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36588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232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74961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0792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5117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76315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6623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709377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30742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73104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2828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13699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10/21/20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10/21/20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92" r:id="rId7"/>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312185194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0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131.png"/></Relationships>
</file>

<file path=ppt/slides/_rels/slide1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youtu.be/IOiZatlZtGU?t=1594" TargetMode="Externa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youtu.be/BdXWlQsd7RI?t=511" TargetMode="Externa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png"/><Relationship Id="rId3" Type="http://schemas.openxmlformats.org/officeDocument/2006/relationships/image" Target="../media/image157.jpeg"/><Relationship Id="rId7" Type="http://schemas.openxmlformats.org/officeDocument/2006/relationships/image" Target="../media/image161.jpeg"/><Relationship Id="rId12" Type="http://schemas.openxmlformats.org/officeDocument/2006/relationships/image" Target="../media/image166.png"/><Relationship Id="rId2" Type="http://schemas.openxmlformats.org/officeDocument/2006/relationships/image" Target="../media/image156.jpeg"/><Relationship Id="rId1" Type="http://schemas.openxmlformats.org/officeDocument/2006/relationships/slideLayout" Target="../slideLayouts/slideLayout24.xml"/><Relationship Id="rId6" Type="http://schemas.openxmlformats.org/officeDocument/2006/relationships/image" Target="../media/image160.jpeg"/><Relationship Id="rId11" Type="http://schemas.openxmlformats.org/officeDocument/2006/relationships/image" Target="../media/image165.png"/><Relationship Id="rId5" Type="http://schemas.openxmlformats.org/officeDocument/2006/relationships/image" Target="../media/image159.jpeg"/><Relationship Id="rId10" Type="http://schemas.openxmlformats.org/officeDocument/2006/relationships/image" Target="../media/image164.jpeg"/><Relationship Id="rId4" Type="http://schemas.openxmlformats.org/officeDocument/2006/relationships/image" Target="../media/image158.jpeg"/><Relationship Id="rId9" Type="http://schemas.openxmlformats.org/officeDocument/2006/relationships/image" Target="../media/image163.jpeg"/></Relationships>
</file>

<file path=ppt/slides/_rels/slide1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8.png"/><Relationship Id="rId1" Type="http://schemas.openxmlformats.org/officeDocument/2006/relationships/slideLayout" Target="../slideLayouts/slideLayout21.xml"/><Relationship Id="rId4" Type="http://schemas.openxmlformats.org/officeDocument/2006/relationships/image" Target="../media/image169.png"/></Relationships>
</file>

<file path=ppt/slides/_rels/slide1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8.png"/><Relationship Id="rId1" Type="http://schemas.openxmlformats.org/officeDocument/2006/relationships/slideLayout" Target="../slideLayouts/slideLayout21.xml"/><Relationship Id="rId4" Type="http://schemas.openxmlformats.org/officeDocument/2006/relationships/image" Target="../media/image170.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8.png"/><Relationship Id="rId1" Type="http://schemas.openxmlformats.org/officeDocument/2006/relationships/slideLayout" Target="../slideLayouts/slideLayout21.xml"/><Relationship Id="rId4" Type="http://schemas.openxmlformats.org/officeDocument/2006/relationships/image" Target="../media/image171.png"/></Relationships>
</file>

<file path=ppt/slides/_rels/slide1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8.png"/><Relationship Id="rId1" Type="http://schemas.openxmlformats.org/officeDocument/2006/relationships/slideLayout" Target="../slideLayouts/slideLayout21.xml"/><Relationship Id="rId4"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8.png"/><Relationship Id="rId1" Type="http://schemas.openxmlformats.org/officeDocument/2006/relationships/slideLayout" Target="../slideLayouts/slideLayout21.xml"/><Relationship Id="rId4" Type="http://schemas.openxmlformats.org/officeDocument/2006/relationships/image" Target="../media/image173.png"/></Relationships>
</file>

<file path=ppt/slides/_rels/slide11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25.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26.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4.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82.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81.png"/><Relationship Id="rId9" Type="http://schemas.openxmlformats.org/officeDocument/2006/relationships/hyperlink" Target="https://en.wikipedia.org/wiki/Nobel_Prize_in_Physics"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90.jpeg"/><Relationship Id="rId5" Type="http://schemas.openxmlformats.org/officeDocument/2006/relationships/hyperlink" Target="https://en.wikipedia.org/wiki/Rosetta_Stone" TargetMode="External"/><Relationship Id="rId4" Type="http://schemas.openxmlformats.org/officeDocument/2006/relationships/image" Target="../media/image18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33.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hyperlink" Target="http://www.math.jhu.edu/~eriehl/berkeley-logic.pdf"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04.tiff"/><Relationship Id="rId4" Type="http://schemas.openxmlformats.org/officeDocument/2006/relationships/image" Target="../media/image203.png"/></Relationships>
</file>

<file path=ppt/slides/_rels/slide144.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10" Type="http://schemas.openxmlformats.org/officeDocument/2006/relationships/image" Target="../media/image24.jpeg"/><Relationship Id="rId4" Type="http://schemas.openxmlformats.org/officeDocument/2006/relationships/image" Target="../media/image22.jpeg"/><Relationship Id="rId9" Type="http://schemas.openxmlformats.org/officeDocument/2006/relationships/hyperlink" Target="https://xanadu.com/tc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9.png"/><Relationship Id="rId4" Type="http://schemas.openxmlformats.org/officeDocument/2006/relationships/hyperlink" Target="https://youtu.be/SEejivHRIbE" TargetMode="Externa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481"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hyperlink" Target="https://youtu.be/lmcT2mP2bfE?t=967" TargetMode="Externa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50.png"/><Relationship Id="rId4" Type="http://schemas.openxmlformats.org/officeDocument/2006/relationships/hyperlink" Target="https://youtu.be/K2EBCCGPMhw?t=21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7.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5" Type="http://schemas.openxmlformats.org/officeDocument/2006/relationships/image" Target="../media/image54.jpeg"/><Relationship Id="rId4" Type="http://schemas.openxmlformats.org/officeDocument/2006/relationships/hyperlink" Target="https://www.math3ma.com/blog/a-diagram-is-a-functor"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Vladimir_Voevodsky" TargetMode="External"/><Relationship Id="rId2" Type="http://schemas.openxmlformats.org/officeDocument/2006/relationships/hyperlink" Target="https://www.math.ias.edu/~vladimir/Site3/Univalent_Foundations_files/2014_IAS.pdf" TargetMode="Externa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youtu.be/UwYLaGzhDb4?t=540" TargetMode="External"/><Relationship Id="rId1" Type="http://schemas.openxmlformats.org/officeDocument/2006/relationships/slideLayout" Target="../slideLayouts/slideLayout28.xml"/><Relationship Id="rId5" Type="http://schemas.openxmlformats.org/officeDocument/2006/relationships/image" Target="../media/image60.png"/><Relationship Id="rId4" Type="http://schemas.openxmlformats.org/officeDocument/2006/relationships/hyperlink" Target="https://youtu.be/UwYLaGzhDb4?t=606"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www.math3ma.com/blog/limits-and-colimits-part-1" TargetMode="External"/><Relationship Id="rId1" Type="http://schemas.openxmlformats.org/officeDocument/2006/relationships/slideLayout" Target="../slideLayouts/slideLayout28.xml"/><Relationship Id="rId5" Type="http://schemas.openxmlformats.org/officeDocument/2006/relationships/image" Target="../media/image53.png"/><Relationship Id="rId4" Type="http://schemas.openxmlformats.org/officeDocument/2006/relationships/hyperlink" Target="https://www.math3ma.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8" Type="http://schemas.openxmlformats.org/officeDocument/2006/relationships/hyperlink" Target="https://www.math3ma.com/blog/the-yoneda-perspective" TargetMode="External"/><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hyperlink" Target="https://youtu.be/vwF7AHTQaoc" TargetMode="External"/><Relationship Id="rId1" Type="http://schemas.openxmlformats.org/officeDocument/2006/relationships/slideLayout" Target="../slideLayouts/slideLayout28.xml"/><Relationship Id="rId6" Type="http://schemas.openxmlformats.org/officeDocument/2006/relationships/hyperlink" Target="https://youtu.be/vwF7AHTQaoc?t=19" TargetMode="External"/><Relationship Id="rId5" Type="http://schemas.openxmlformats.org/officeDocument/2006/relationships/image" Target="../media/image63.png"/><Relationship Id="rId4" Type="http://schemas.openxmlformats.org/officeDocument/2006/relationships/hyperlink" Target="https://youtu.be/vwF7AHTQaoc?t=8"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ncatlab.org/nlab/show/category+theory" TargetMode="External"/><Relationship Id="rId13" Type="http://schemas.openxmlformats.org/officeDocument/2006/relationships/hyperlink" Target="https://ncatlab.org/nlab/show/Yoneda+lemma" TargetMode="External"/><Relationship Id="rId3" Type="http://schemas.openxmlformats.org/officeDocument/2006/relationships/hyperlink" Target="https://ncatlab.org/nlab/show/morphisms" TargetMode="External"/><Relationship Id="rId7" Type="http://schemas.openxmlformats.org/officeDocument/2006/relationships/hyperlink" Target="https://ncatlab.org/nlab/show/object" TargetMode="External"/><Relationship Id="rId12" Type="http://schemas.openxmlformats.org/officeDocument/2006/relationships/hyperlink" Target="https://ncatlab.org/nlab/show/universal+elements" TargetMode="External"/><Relationship Id="rId2" Type="http://schemas.openxmlformats.org/officeDocument/2006/relationships/hyperlink" Target="https://ncatlab.org/nlab/show/set" TargetMode="External"/><Relationship Id="rId1" Type="http://schemas.openxmlformats.org/officeDocument/2006/relationships/slideLayout" Target="../slideLayouts/slideLayout28.xml"/><Relationship Id="rId6" Type="http://schemas.openxmlformats.org/officeDocument/2006/relationships/hyperlink" Target="https://ncatlab.org/nlab/show/natural+bijection" TargetMode="External"/><Relationship Id="rId11" Type="http://schemas.openxmlformats.org/officeDocument/2006/relationships/hyperlink" Target="https://ncatlab.org/nlab/show/universal+constructions" TargetMode="External"/><Relationship Id="rId5" Type="http://schemas.openxmlformats.org/officeDocument/2006/relationships/hyperlink" Target="https://ncatlab.org/nlab/show/presheaf" TargetMode="External"/><Relationship Id="rId10" Type="http://schemas.openxmlformats.org/officeDocument/2006/relationships/hyperlink" Target="https://ncatlab.org/nlab/show/representable+functors" TargetMode="External"/><Relationship Id="rId4" Type="http://schemas.openxmlformats.org/officeDocument/2006/relationships/hyperlink" Target="https://ncatlab.org/nlab/show/representable+presheaf" TargetMode="External"/><Relationship Id="rId9" Type="http://schemas.openxmlformats.org/officeDocument/2006/relationships/hyperlink" Target="https://ncatlab.org/nlab/show/sheaf+and+topos+theory"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69.png"/><Relationship Id="rId5" Type="http://schemas.openxmlformats.org/officeDocument/2006/relationships/hyperlink" Target="https://www.youtube.com/watch?v=IyJP_7ucwWo" TargetMode="External"/><Relationship Id="rId4" Type="http://schemas.openxmlformats.org/officeDocument/2006/relationships/hyperlink" Target="https://plato.stanford.edu/archives/win2015/entries/categorytheory/"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youtu.be/XcM39gnqgNc?t=155" TargetMode="External"/><Relationship Id="rId1" Type="http://schemas.openxmlformats.org/officeDocument/2006/relationships/slideLayout" Target="../slideLayouts/slideLayout24.xml"/><Relationship Id="rId5" Type="http://schemas.openxmlformats.org/officeDocument/2006/relationships/image" Target="../media/image72.png"/><Relationship Id="rId4" Type="http://schemas.openxmlformats.org/officeDocument/2006/relationships/hyperlink" Target="https://youtu.be/YLIH8TKbAh4?t=389"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youtu.be/IGYOfrgrOak?t=584" TargetMode="Externa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youtu.be/Qd7Ax_oopY8"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youtu.be/r4_wGxi94jg" TargetMode="Externa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79.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80.png"/><Relationship Id="rId9"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85.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86.jpeg"/></Relationships>
</file>

<file path=ppt/slides/_rels/slide7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image" Target="../media/image90.png"/><Relationship Id="rId12" Type="http://schemas.openxmlformats.org/officeDocument/2006/relationships/image" Target="../media/image94.jpe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89.png"/><Relationship Id="rId10" Type="http://schemas.openxmlformats.org/officeDocument/2006/relationships/image" Target="../media/image93.wmf"/><Relationship Id="rId4" Type="http://schemas.openxmlformats.org/officeDocument/2006/relationships/image" Target="../media/image88.png"/><Relationship Id="rId9" Type="http://schemas.openxmlformats.org/officeDocument/2006/relationships/image" Target="../media/image92.png"/></Relationships>
</file>

<file path=ppt/slides/_rels/slide7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7.png"/><Relationship Id="rId18" Type="http://schemas.openxmlformats.org/officeDocument/2006/relationships/image" Target="../media/image101.png"/><Relationship Id="rId3" Type="http://schemas.openxmlformats.org/officeDocument/2006/relationships/image" Target="../media/image87.png"/><Relationship Id="rId7" Type="http://schemas.openxmlformats.org/officeDocument/2006/relationships/image" Target="../media/image90.png"/><Relationship Id="rId12" Type="http://schemas.openxmlformats.org/officeDocument/2006/relationships/image" Target="../media/image96.png"/><Relationship Id="rId17" Type="http://schemas.openxmlformats.org/officeDocument/2006/relationships/image" Target="../media/image100.png"/><Relationship Id="rId2" Type="http://schemas.openxmlformats.org/officeDocument/2006/relationships/notesSlide" Target="../notesSlides/notesSlide50.xml"/><Relationship Id="rId16" Type="http://schemas.openxmlformats.org/officeDocument/2006/relationships/image" Target="../media/image99.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93.wmf"/><Relationship Id="rId5" Type="http://schemas.openxmlformats.org/officeDocument/2006/relationships/image" Target="../media/image89.png"/><Relationship Id="rId15" Type="http://schemas.openxmlformats.org/officeDocument/2006/relationships/image" Target="../media/image98.wmf"/><Relationship Id="rId10" Type="http://schemas.openxmlformats.org/officeDocument/2006/relationships/image" Target="../media/image92.png"/><Relationship Id="rId4" Type="http://schemas.openxmlformats.org/officeDocument/2006/relationships/image" Target="../media/image88.png"/><Relationship Id="rId9" Type="http://schemas.openxmlformats.org/officeDocument/2006/relationships/image" Target="../media/image91.png"/><Relationship Id="rId14" Type="http://schemas.microsoft.com/office/2007/relationships/hdphoto" Target="../media/hdphoto3.wdp"/></Relationships>
</file>

<file path=ppt/slides/_rels/slide77.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02.png"/><Relationship Id="rId7" Type="http://schemas.microsoft.com/office/2007/relationships/hdphoto" Target="../media/hdphoto5.wdp"/><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104.png"/><Relationship Id="rId5" Type="http://schemas.microsoft.com/office/2007/relationships/hdphoto" Target="../media/hdphoto4.wdp"/><Relationship Id="rId4" Type="http://schemas.openxmlformats.org/officeDocument/2006/relationships/image" Target="../media/image103.png"/><Relationship Id="rId9" Type="http://schemas.openxmlformats.org/officeDocument/2006/relationships/image" Target="../media/image114.png"/></Relationships>
</file>

<file path=ppt/slides/_rels/slide7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91.png"/><Relationship Id="rId7" Type="http://schemas.openxmlformats.org/officeDocument/2006/relationships/image" Target="../media/image99.png"/><Relationship Id="rId12" Type="http://schemas.openxmlformats.org/officeDocument/2006/relationships/image" Target="../media/image119.jpe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98.wmf"/><Relationship Id="rId11" Type="http://schemas.openxmlformats.org/officeDocument/2006/relationships/image" Target="../media/image118.jpeg"/><Relationship Id="rId5" Type="http://schemas.openxmlformats.org/officeDocument/2006/relationships/image" Target="../media/image96.png"/><Relationship Id="rId10" Type="http://schemas.openxmlformats.org/officeDocument/2006/relationships/image" Target="../media/image117.jpeg"/><Relationship Id="rId4" Type="http://schemas.openxmlformats.org/officeDocument/2006/relationships/image" Target="../media/image92.png"/><Relationship Id="rId9"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121.png"/><Relationship Id="rId4" Type="http://schemas.openxmlformats.org/officeDocument/2006/relationships/image" Target="../media/image120.jpeg"/></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https://youtu.be/lmcT2mP2bfE?t=579"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tiff"/><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image" Target="../media/image133.tiff"/><Relationship Id="rId5" Type="http://schemas.openxmlformats.org/officeDocument/2006/relationships/image" Target="../media/image132.tiff"/><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1.xml"/><Relationship Id="rId4" Type="http://schemas.openxmlformats.org/officeDocument/2006/relationships/image" Target="../media/image137.png"/></Relationships>
</file>

<file path=ppt/slides/_rels/slide9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141</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12682494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Turning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144</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3601138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diagrams are “Functors”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9" name="Picture 8">
            <a:hlinkClick r:id="rId4"/>
            <a:extLst>
              <a:ext uri="{FF2B5EF4-FFF2-40B4-BE49-F238E27FC236}">
                <a16:creationId xmlns:a16="http://schemas.microsoft.com/office/drawing/2014/main" id="{A977B1BF-4E25-644F-B902-EE1C2210DE50}"/>
              </a:ext>
            </a:extLst>
          </p:cNvPr>
          <p:cNvPicPr>
            <a:picLocks noChangeAspect="1"/>
          </p:cNvPicPr>
          <p:nvPr/>
        </p:nvPicPr>
        <p:blipFill>
          <a:blip r:embed="rId5"/>
          <a:stretch>
            <a:fillRect/>
          </a:stretch>
        </p:blipFill>
        <p:spPr>
          <a:xfrm>
            <a:off x="2941699" y="1391082"/>
            <a:ext cx="3260600" cy="2962362"/>
          </a:xfrm>
          <a:prstGeom prst="rect">
            <a:avLst/>
          </a:prstGeom>
        </p:spPr>
      </p:pic>
    </p:spTree>
    <p:extLst>
      <p:ext uri="{BB962C8B-B14F-4D97-AF65-F5344CB8AC3E}">
        <p14:creationId xmlns:p14="http://schemas.microsoft.com/office/powerpoint/2010/main" val="815607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426611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Natural Transformation “relates” Functors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1193FF56-D286-7B4A-9695-4F34E1B91184}"/>
              </a:ext>
            </a:extLst>
          </p:cNvPr>
          <p:cNvPicPr>
            <a:picLocks noChangeAspect="1"/>
          </p:cNvPicPr>
          <p:nvPr/>
        </p:nvPicPr>
        <p:blipFill rotWithShape="1">
          <a:blip r:embed="rId4"/>
          <a:srcRect b="67717"/>
          <a:stretch/>
        </p:blipFill>
        <p:spPr>
          <a:xfrm>
            <a:off x="759284" y="3751604"/>
            <a:ext cx="3048000" cy="615321"/>
          </a:xfrm>
          <a:prstGeom prst="rect">
            <a:avLst/>
          </a:prstGeom>
        </p:spPr>
      </p:pic>
      <p:sp>
        <p:nvSpPr>
          <p:cNvPr id="6" name="TextBox 5">
            <a:extLst>
              <a:ext uri="{FF2B5EF4-FFF2-40B4-BE49-F238E27FC236}">
                <a16:creationId xmlns:a16="http://schemas.microsoft.com/office/drawing/2014/main" id="{E8E72045-32CE-3541-8ED1-E2D74E41A731}"/>
              </a:ext>
            </a:extLst>
          </p:cNvPr>
          <p:cNvSpPr txBox="1"/>
          <p:nvPr/>
        </p:nvSpPr>
        <p:spPr>
          <a:xfrm>
            <a:off x="1072055" y="1576637"/>
            <a:ext cx="2422458" cy="307777"/>
          </a:xfrm>
          <a:prstGeom prst="rect">
            <a:avLst/>
          </a:prstGeom>
          <a:noFill/>
        </p:spPr>
        <p:txBody>
          <a:bodyPr wrap="none" rtlCol="0">
            <a:spAutoFit/>
          </a:bodyPr>
          <a:lstStyle/>
          <a:p>
            <a:r>
              <a:rPr lang="en-TW" dirty="0"/>
              <a:t>Given two Functors F and G</a:t>
            </a:r>
          </a:p>
        </p:txBody>
      </p:sp>
      <p:pic>
        <p:nvPicPr>
          <p:cNvPr id="7" name="Picture 6">
            <a:extLst>
              <a:ext uri="{FF2B5EF4-FFF2-40B4-BE49-F238E27FC236}">
                <a16:creationId xmlns:a16="http://schemas.microsoft.com/office/drawing/2014/main" id="{E4146CC0-125C-114B-9CF5-C750FBAC4B91}"/>
              </a:ext>
            </a:extLst>
          </p:cNvPr>
          <p:cNvPicPr>
            <a:picLocks noChangeAspect="1"/>
          </p:cNvPicPr>
          <p:nvPr/>
        </p:nvPicPr>
        <p:blipFill>
          <a:blip r:embed="rId5"/>
          <a:stretch>
            <a:fillRect/>
          </a:stretch>
        </p:blipFill>
        <p:spPr>
          <a:xfrm>
            <a:off x="4564179" y="3233592"/>
            <a:ext cx="3378939" cy="1036024"/>
          </a:xfrm>
          <a:prstGeom prst="rect">
            <a:avLst/>
          </a:prstGeom>
        </p:spPr>
      </p:pic>
      <p:pic>
        <p:nvPicPr>
          <p:cNvPr id="11" name="Picture 10">
            <a:extLst>
              <a:ext uri="{FF2B5EF4-FFF2-40B4-BE49-F238E27FC236}">
                <a16:creationId xmlns:a16="http://schemas.microsoft.com/office/drawing/2014/main" id="{F66A5EE6-A25F-944A-A505-DA2B636A0598}"/>
              </a:ext>
            </a:extLst>
          </p:cNvPr>
          <p:cNvPicPr>
            <a:picLocks noChangeAspect="1"/>
          </p:cNvPicPr>
          <p:nvPr/>
        </p:nvPicPr>
        <p:blipFill rotWithShape="1">
          <a:blip r:embed="rId4"/>
          <a:srcRect t="42335"/>
          <a:stretch/>
        </p:blipFill>
        <p:spPr>
          <a:xfrm>
            <a:off x="4720540" y="1370711"/>
            <a:ext cx="3702703" cy="1335183"/>
          </a:xfrm>
          <a:prstGeom prst="rect">
            <a:avLst/>
          </a:prstGeom>
        </p:spPr>
      </p:pic>
      <p:pic>
        <p:nvPicPr>
          <p:cNvPr id="10" name="Picture 9">
            <a:extLst>
              <a:ext uri="{FF2B5EF4-FFF2-40B4-BE49-F238E27FC236}">
                <a16:creationId xmlns:a16="http://schemas.microsoft.com/office/drawing/2014/main" id="{A95268B9-378D-6442-983D-3ADAF38B600B}"/>
              </a:ext>
            </a:extLst>
          </p:cNvPr>
          <p:cNvPicPr>
            <a:picLocks noChangeAspect="1"/>
          </p:cNvPicPr>
          <p:nvPr/>
        </p:nvPicPr>
        <p:blipFill>
          <a:blip r:embed="rId6"/>
          <a:stretch>
            <a:fillRect/>
          </a:stretch>
        </p:blipFill>
        <p:spPr>
          <a:xfrm>
            <a:off x="1200882" y="1984473"/>
            <a:ext cx="2087394" cy="1368241"/>
          </a:xfrm>
          <a:prstGeom prst="rect">
            <a:avLst/>
          </a:prstGeom>
        </p:spPr>
      </p:pic>
    </p:spTree>
    <p:extLst>
      <p:ext uri="{BB962C8B-B14F-4D97-AF65-F5344CB8AC3E}">
        <p14:creationId xmlns:p14="http://schemas.microsoft.com/office/powerpoint/2010/main" val="93412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4950" dirty="0">
                <a:solidFill>
                  <a:prstClr val="white"/>
                </a:solidFill>
                <a:latin typeface="+mj-lt"/>
                <a:ea typeface="STXinwei" panose="02010800040101010101" pitchFamily="2" charset="-122"/>
              </a:rPr>
              <a:t>“Best Approximation” up to Isomorphism</a:t>
            </a: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2EDE89F-2DC8-B541-862D-5739F7DFE844}"/>
              </a:ext>
            </a:extLst>
          </p:cNvPr>
          <p:cNvSpPr txBox="1"/>
          <p:nvPr/>
        </p:nvSpPr>
        <p:spPr>
          <a:xfrm>
            <a:off x="2514384" y="3801744"/>
            <a:ext cx="4115229" cy="307777"/>
          </a:xfrm>
          <a:prstGeom prst="rect">
            <a:avLst/>
          </a:prstGeom>
          <a:noFill/>
        </p:spPr>
        <p:txBody>
          <a:bodyPr wrap="none" rtlCol="0">
            <a:spAutoFit/>
          </a:bodyPr>
          <a:lstStyle/>
          <a:p>
            <a:r>
              <a:rPr lang="en-TW" dirty="0">
                <a:solidFill>
                  <a:schemeClr val="bg1"/>
                </a:solidFill>
              </a:rPr>
              <a:t>Sometimes called equivalence up to isomorphism</a:t>
            </a:r>
          </a:p>
        </p:txBody>
      </p:sp>
    </p:spTree>
    <p:extLst>
      <p:ext uri="{BB962C8B-B14F-4D97-AF65-F5344CB8AC3E}">
        <p14:creationId xmlns:p14="http://schemas.microsoft.com/office/powerpoint/2010/main" val="3869868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4950" dirty="0">
                <a:solidFill>
                  <a:schemeClr val="tx1"/>
                </a:solidFill>
                <a:latin typeface="+mj-lt"/>
                <a:ea typeface="STXinwei" panose="02010800040101010101" pitchFamily="2" charset="-122"/>
              </a:rPr>
              <a:t>A way to identify the broadest possible way to name things consistently!</a:t>
            </a:r>
          </a:p>
        </p:txBody>
      </p:sp>
      <p:sp>
        <p:nvSpPr>
          <p:cNvPr id="2" name="矩形 1">
            <a:extLst>
              <a:ext uri="{FF2B5EF4-FFF2-40B4-BE49-F238E27FC236}">
                <a16:creationId xmlns:a16="http://schemas.microsoft.com/office/drawing/2014/main" id="{8AB0F40E-60D7-4485-A1C7-021DE55F5838}"/>
              </a:ext>
            </a:extLst>
          </p:cNvPr>
          <p:cNvSpPr/>
          <p:nvPr/>
        </p:nvSpPr>
        <p:spPr>
          <a:xfrm>
            <a:off x="1093323" y="443715"/>
            <a:ext cx="6957354" cy="1015663"/>
          </a:xfrm>
          <a:prstGeom prst="rect">
            <a:avLst/>
          </a:prstGeom>
        </p:spPr>
        <p:txBody>
          <a:bodyPr wrap="none">
            <a:spAutoFit/>
          </a:bodyPr>
          <a:lstStyle/>
          <a:p>
            <a:pPr algn="ctr" defTabSz="685800">
              <a:buClrTx/>
            </a:pPr>
            <a:r>
              <a:rPr lang="en-US" altLang="zh-CN" sz="6000" kern="1200" dirty="0">
                <a:solidFill>
                  <a:schemeClr val="tx1"/>
                </a:solidFill>
                <a:latin typeface="STXinwei" panose="02010800040101010101" pitchFamily="2" charset="-122"/>
                <a:ea typeface="STXinwei" panose="02010800040101010101" pitchFamily="2" charset="-122"/>
                <a:cs typeface="+mn-cs"/>
              </a:rPr>
              <a:t>Universal Constructs</a:t>
            </a:r>
            <a:endParaRPr lang="en-US" sz="6000" kern="1200" dirty="0">
              <a:solidFill>
                <a:schemeClr val="tx1"/>
              </a:solidFill>
              <a:latin typeface="Calibri"/>
              <a:ea typeface="+mn-ea"/>
              <a:cs typeface="+mn-cs"/>
            </a:endParaRPr>
          </a:p>
        </p:txBody>
      </p:sp>
      <p:sp>
        <p:nvSpPr>
          <p:cNvPr id="4" name="TextBox 3">
            <a:extLst>
              <a:ext uri="{FF2B5EF4-FFF2-40B4-BE49-F238E27FC236}">
                <a16:creationId xmlns:a16="http://schemas.microsoft.com/office/drawing/2014/main" id="{886418A9-B3F6-2C45-AF06-A5035E6906F6}"/>
              </a:ext>
            </a:extLst>
          </p:cNvPr>
          <p:cNvSpPr txBox="1"/>
          <p:nvPr/>
        </p:nvSpPr>
        <p:spPr>
          <a:xfrm>
            <a:off x="2797314" y="3801744"/>
            <a:ext cx="3549370" cy="307777"/>
          </a:xfrm>
          <a:prstGeom prst="rect">
            <a:avLst/>
          </a:prstGeom>
          <a:noFill/>
        </p:spPr>
        <p:txBody>
          <a:bodyPr wrap="none" rtlCol="0">
            <a:spAutoFit/>
          </a:bodyPr>
          <a:lstStyle/>
          <a:p>
            <a:pPr algn="ctr"/>
            <a:r>
              <a:rPr lang="en-TW" dirty="0">
                <a:solidFill>
                  <a:schemeClr val="tx1"/>
                </a:solidFill>
              </a:rPr>
              <a:t>See </a:t>
            </a:r>
            <a:r>
              <a:rPr lang="en-TW" dirty="0">
                <a:solidFill>
                  <a:srgbClr val="0000FF"/>
                </a:solidFill>
                <a:hlinkClick r:id="rId2">
                  <a:extLst>
                    <a:ext uri="{A12FA001-AC4F-418D-AE19-62706E023703}">
                      <ahyp:hlinkClr xmlns:ahyp="http://schemas.microsoft.com/office/drawing/2018/hyperlinkcolor" val="tx"/>
                    </a:ext>
                  </a:extLst>
                </a:hlinkClick>
              </a:rPr>
              <a:t>Univalence Foundation</a:t>
            </a:r>
            <a:r>
              <a:rPr lang="zh-CN" altLang="en-US" dirty="0">
                <a:solidFill>
                  <a:schemeClr val="tx1"/>
                </a:solidFill>
                <a:hlinkClick r:id="rId2">
                  <a:extLst>
                    <a:ext uri="{A12FA001-AC4F-418D-AE19-62706E023703}">
                      <ahyp:hlinkClr xmlns:ahyp="http://schemas.microsoft.com/office/drawing/2018/hyperlinkcolor" val="tx"/>
                    </a:ext>
                  </a:extLst>
                </a:hlinkClick>
              </a:rPr>
              <a:t> </a:t>
            </a:r>
            <a:r>
              <a:rPr lang="en-US" altLang="zh-CN" dirty="0">
                <a:solidFill>
                  <a:schemeClr val="tx1"/>
                </a:solidFill>
              </a:rPr>
              <a:t>by </a:t>
            </a:r>
            <a:r>
              <a:rPr lang="en-US" dirty="0" err="1">
                <a:solidFill>
                  <a:schemeClr val="bg1"/>
                </a:solidFill>
                <a:hlinkClick r:id="rId3"/>
              </a:rPr>
              <a:t>Voevodsky</a:t>
            </a:r>
            <a:endParaRPr lang="en-TW" dirty="0">
              <a:solidFill>
                <a:schemeClr val="bg1"/>
              </a:solidFill>
            </a:endParaRPr>
          </a:p>
        </p:txBody>
      </p:sp>
    </p:spTree>
    <p:extLst>
      <p:ext uri="{BB962C8B-B14F-4D97-AF65-F5344CB8AC3E}">
        <p14:creationId xmlns:p14="http://schemas.microsoft.com/office/powerpoint/2010/main" val="314827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a:t>
            </a:r>
            <a:r>
              <a:rPr lang="en-US" dirty="0" err="1"/>
              <a:t>uniquing</a:t>
            </a:r>
            <a:r>
              <a:rPr lang="en-US" dirty="0"/>
              <a:t>”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2900328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Limits and Co-Limits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37FECE3F-9F58-DF4D-A1FD-41D8E07DB1EA}"/>
              </a:ext>
            </a:extLst>
          </p:cNvPr>
          <p:cNvPicPr>
            <a:picLocks noChangeAspect="1"/>
          </p:cNvPicPr>
          <p:nvPr/>
        </p:nvPicPr>
        <p:blipFill>
          <a:blip r:embed="rId3"/>
          <a:stretch>
            <a:fillRect/>
          </a:stretch>
        </p:blipFill>
        <p:spPr>
          <a:xfrm>
            <a:off x="1170264" y="1698732"/>
            <a:ext cx="6803472" cy="2149840"/>
          </a:xfrm>
          <a:prstGeom prst="rect">
            <a:avLst/>
          </a:prstGeom>
        </p:spPr>
      </p:pic>
      <p:pic>
        <p:nvPicPr>
          <p:cNvPr id="3" name="Picture 2">
            <a:hlinkClick r:id="rId4"/>
            <a:extLst>
              <a:ext uri="{FF2B5EF4-FFF2-40B4-BE49-F238E27FC236}">
                <a16:creationId xmlns:a16="http://schemas.microsoft.com/office/drawing/2014/main" id="{07CB36BA-47FF-0D44-B20B-4BC2F2360BB6}"/>
              </a:ext>
            </a:extLst>
          </p:cNvPr>
          <p:cNvPicPr>
            <a:picLocks noChangeAspect="1"/>
          </p:cNvPicPr>
          <p:nvPr/>
        </p:nvPicPr>
        <p:blipFill>
          <a:blip r:embed="rId5"/>
          <a:stretch>
            <a:fillRect/>
          </a:stretch>
        </p:blipFill>
        <p:spPr>
          <a:xfrm>
            <a:off x="4076359" y="3833050"/>
            <a:ext cx="991281" cy="1026967"/>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067640" y="4192644"/>
            <a:ext cx="3914854" cy="307777"/>
          </a:xfrm>
          <a:prstGeom prst="rect">
            <a:avLst/>
          </a:prstGeom>
          <a:noFill/>
        </p:spPr>
        <p:txBody>
          <a:bodyPr wrap="none" rtlCol="0">
            <a:spAutoFit/>
          </a:bodyPr>
          <a:lstStyle/>
          <a:p>
            <a:r>
              <a:rPr lang="en-TW" dirty="0"/>
              <a:t>Image Source from: </a:t>
            </a:r>
            <a:r>
              <a:rPr lang="en-US" dirty="0">
                <a:hlinkClick r:id="rId4"/>
              </a:rPr>
              <a:t>https://www.math3ma.com</a:t>
            </a:r>
            <a:endParaRPr lang="en-TW" dirty="0"/>
          </a:p>
        </p:txBody>
      </p:sp>
    </p:spTree>
    <p:extLst>
      <p:ext uri="{BB962C8B-B14F-4D97-AF65-F5344CB8AC3E}">
        <p14:creationId xmlns:p14="http://schemas.microsoft.com/office/powerpoint/2010/main" val="410622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What is Monad</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03085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err="1"/>
              <a:t>Kleisli</a:t>
            </a:r>
            <a:r>
              <a:rPr lang="en-US" dirty="0"/>
              <a:t> Category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13104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err="1"/>
              <a:t>Yoneda</a:t>
            </a:r>
            <a:r>
              <a:rPr lang="en-US" dirty="0"/>
              <a:t> Perspective</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5FFD65-CDF2-9D42-839B-229FACC408FA}"/>
              </a:ext>
            </a:extLst>
          </p:cNvPr>
          <p:cNvPicPr>
            <a:picLocks noChangeAspect="1"/>
          </p:cNvPicPr>
          <p:nvPr/>
        </p:nvPicPr>
        <p:blipFill>
          <a:blip r:embed="rId3"/>
          <a:stretch>
            <a:fillRect/>
          </a:stretch>
        </p:blipFill>
        <p:spPr>
          <a:xfrm>
            <a:off x="106724" y="1562451"/>
            <a:ext cx="2824758" cy="2544438"/>
          </a:xfrm>
          <a:prstGeom prst="rect">
            <a:avLst/>
          </a:prstGeom>
        </p:spPr>
      </p:pic>
      <p:pic>
        <p:nvPicPr>
          <p:cNvPr id="4" name="Picture 3">
            <a:hlinkClick r:id="rId4"/>
            <a:extLst>
              <a:ext uri="{FF2B5EF4-FFF2-40B4-BE49-F238E27FC236}">
                <a16:creationId xmlns:a16="http://schemas.microsoft.com/office/drawing/2014/main" id="{9EBF85AC-C4D6-314D-BC81-87236D5D8E17}"/>
              </a:ext>
            </a:extLst>
          </p:cNvPr>
          <p:cNvPicPr>
            <a:picLocks noChangeAspect="1"/>
          </p:cNvPicPr>
          <p:nvPr/>
        </p:nvPicPr>
        <p:blipFill>
          <a:blip r:embed="rId5"/>
          <a:stretch>
            <a:fillRect/>
          </a:stretch>
        </p:blipFill>
        <p:spPr>
          <a:xfrm>
            <a:off x="3159621" y="1569677"/>
            <a:ext cx="2824758" cy="2544438"/>
          </a:xfrm>
          <a:prstGeom prst="rect">
            <a:avLst/>
          </a:prstGeom>
        </p:spPr>
      </p:pic>
      <p:pic>
        <p:nvPicPr>
          <p:cNvPr id="6" name="Picture 5">
            <a:hlinkClick r:id="rId6"/>
            <a:extLst>
              <a:ext uri="{FF2B5EF4-FFF2-40B4-BE49-F238E27FC236}">
                <a16:creationId xmlns:a16="http://schemas.microsoft.com/office/drawing/2014/main" id="{CCEC1646-C255-FC40-9897-CC0E7475A254}"/>
              </a:ext>
            </a:extLst>
          </p:cNvPr>
          <p:cNvPicPr>
            <a:picLocks noChangeAspect="1"/>
          </p:cNvPicPr>
          <p:nvPr/>
        </p:nvPicPr>
        <p:blipFill>
          <a:blip r:embed="rId7"/>
          <a:stretch>
            <a:fillRect/>
          </a:stretch>
        </p:blipFill>
        <p:spPr>
          <a:xfrm>
            <a:off x="6212519" y="1562451"/>
            <a:ext cx="2824757" cy="2544438"/>
          </a:xfrm>
          <a:prstGeom prst="rect">
            <a:avLst/>
          </a:prstGeom>
        </p:spPr>
      </p:pic>
      <p:sp>
        <p:nvSpPr>
          <p:cNvPr id="7" name="Rectangle 6">
            <a:extLst>
              <a:ext uri="{FF2B5EF4-FFF2-40B4-BE49-F238E27FC236}">
                <a16:creationId xmlns:a16="http://schemas.microsoft.com/office/drawing/2014/main" id="{BD83F57B-7014-D043-838C-8DB0A4858985}"/>
              </a:ext>
            </a:extLst>
          </p:cNvPr>
          <p:cNvSpPr/>
          <p:nvPr/>
        </p:nvSpPr>
        <p:spPr>
          <a:xfrm>
            <a:off x="3436883" y="4296735"/>
            <a:ext cx="5218386" cy="738664"/>
          </a:xfrm>
          <a:prstGeom prst="rect">
            <a:avLst/>
          </a:prstGeom>
        </p:spPr>
        <p:txBody>
          <a:bodyPr wrap="square">
            <a:spAutoFit/>
          </a:bodyPr>
          <a:lstStyle/>
          <a:p>
            <a:r>
              <a:rPr lang="en-US" dirty="0" err="1">
                <a:latin typeface="Lora"/>
              </a:rPr>
              <a:t>Yoneda</a:t>
            </a:r>
            <a:r>
              <a:rPr lang="en-US" dirty="0">
                <a:latin typeface="Lora"/>
              </a:rPr>
              <a:t> lemma implies: </a:t>
            </a:r>
          </a:p>
          <a:p>
            <a:r>
              <a:rPr lang="en-US" b="1" dirty="0">
                <a:latin typeface="Lora"/>
              </a:rPr>
              <a:t>all</a:t>
            </a:r>
            <a:r>
              <a:rPr lang="en-US" dirty="0">
                <a:latin typeface="Lora"/>
              </a:rPr>
              <a:t> vantage points give </a:t>
            </a:r>
            <a:r>
              <a:rPr lang="en-US" b="1" dirty="0">
                <a:latin typeface="Lora"/>
              </a:rPr>
              <a:t>all</a:t>
            </a:r>
            <a:r>
              <a:rPr lang="en-US" dirty="0">
                <a:latin typeface="Lora"/>
              </a:rPr>
              <a:t>  information.</a:t>
            </a:r>
          </a:p>
          <a:p>
            <a:r>
              <a:rPr lang="en-US" dirty="0">
                <a:latin typeface="Lora"/>
              </a:rPr>
              <a:t>	- excerpt from </a:t>
            </a:r>
            <a:r>
              <a:rPr lang="en-US" dirty="0">
                <a:latin typeface="Lora"/>
                <a:hlinkClick r:id="rId8"/>
              </a:rPr>
              <a:t>Math3ma</a:t>
            </a:r>
            <a:endParaRPr lang="en-US" dirty="0">
              <a:latin typeface="Lora"/>
            </a:endParaRPr>
          </a:p>
        </p:txBody>
      </p:sp>
    </p:spTree>
    <p:extLst>
      <p:ext uri="{BB962C8B-B14F-4D97-AF65-F5344CB8AC3E}">
        <p14:creationId xmlns:p14="http://schemas.microsoft.com/office/powerpoint/2010/main" val="4047662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err="1"/>
              <a:t>Yoneda</a:t>
            </a:r>
            <a:r>
              <a:rPr lang="en-US" dirty="0"/>
              <a:t> Lemma</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A1D6632-16D8-044D-AC05-1E3A85647C82}"/>
              </a:ext>
            </a:extLst>
          </p:cNvPr>
          <p:cNvSpPr txBox="1"/>
          <p:nvPr/>
        </p:nvSpPr>
        <p:spPr>
          <a:xfrm>
            <a:off x="621622" y="1017725"/>
            <a:ext cx="7900755" cy="2462213"/>
          </a:xfrm>
          <a:prstGeom prst="rect">
            <a:avLst/>
          </a:prstGeom>
          <a:noFill/>
        </p:spPr>
        <p:txBody>
          <a:bodyPr wrap="square" rtlCol="0">
            <a:spAutoFit/>
          </a:bodyPr>
          <a:lstStyle/>
          <a:p>
            <a:br>
              <a:rPr lang="en-US" dirty="0"/>
            </a:br>
            <a:r>
              <a:rPr lang="en-US" dirty="0"/>
              <a:t>1. Idea</a:t>
            </a:r>
          </a:p>
          <a:p>
            <a:r>
              <a:rPr lang="en-US" dirty="0"/>
              <a:t>The </a:t>
            </a:r>
            <a:r>
              <a:rPr lang="en-US" b="1" i="1" dirty="0" err="1"/>
              <a:t>Yoneda</a:t>
            </a:r>
            <a:r>
              <a:rPr lang="en-US" b="1" i="1" dirty="0"/>
              <a:t> lemma</a:t>
            </a:r>
            <a:r>
              <a:rPr lang="en-US" dirty="0"/>
              <a:t> says that the </a:t>
            </a:r>
            <a:r>
              <a:rPr lang="en-US" u="sng" dirty="0">
                <a:hlinkClick r:id="rId2"/>
              </a:rPr>
              <a:t>set</a:t>
            </a:r>
            <a:r>
              <a:rPr lang="en-US" dirty="0"/>
              <a:t> of </a:t>
            </a:r>
            <a:r>
              <a:rPr lang="en-US" u="sng" dirty="0">
                <a:hlinkClick r:id="rId3"/>
              </a:rPr>
              <a:t>morphisms</a:t>
            </a:r>
            <a:r>
              <a:rPr lang="en-US" dirty="0"/>
              <a:t> from a </a:t>
            </a:r>
            <a:r>
              <a:rPr lang="en-US" u="sng" dirty="0">
                <a:hlinkClick r:id="rId4"/>
              </a:rPr>
              <a:t>representable presheaf</a:t>
            </a:r>
            <a:r>
              <a:rPr lang="en-US" dirty="0"/>
              <a:t> y(c) into an arbitrary </a:t>
            </a:r>
            <a:r>
              <a:rPr lang="en-US" u="sng" dirty="0">
                <a:hlinkClick r:id="rId5"/>
              </a:rPr>
              <a:t>presheaf</a:t>
            </a:r>
            <a:r>
              <a:rPr lang="en-US" dirty="0"/>
              <a:t> X is in </a:t>
            </a:r>
            <a:r>
              <a:rPr lang="en-US" u="sng" dirty="0">
                <a:hlinkClick r:id="rId6"/>
              </a:rPr>
              <a:t>natural bijection</a:t>
            </a:r>
            <a:r>
              <a:rPr lang="en-US" dirty="0"/>
              <a:t> with the set X(c) assigned by X to the representing </a:t>
            </a:r>
            <a:r>
              <a:rPr lang="en-US" u="sng" dirty="0">
                <a:hlinkClick r:id="rId7"/>
              </a:rPr>
              <a:t>object</a:t>
            </a:r>
            <a:r>
              <a:rPr lang="en-US" dirty="0"/>
              <a:t> c.</a:t>
            </a:r>
          </a:p>
          <a:p>
            <a:r>
              <a:rPr lang="en-US" dirty="0"/>
              <a:t>The </a:t>
            </a:r>
            <a:r>
              <a:rPr lang="en-US" dirty="0" err="1"/>
              <a:t>Yoneda</a:t>
            </a:r>
            <a:r>
              <a:rPr lang="en-US" dirty="0"/>
              <a:t> lemma is an elementary but deep and central result in </a:t>
            </a:r>
            <a:r>
              <a:rPr lang="en-US" u="sng" dirty="0">
                <a:hlinkClick r:id="rId8"/>
              </a:rPr>
              <a:t>category theory</a:t>
            </a:r>
            <a:r>
              <a:rPr lang="en-US" dirty="0"/>
              <a:t> and in particular in </a:t>
            </a:r>
            <a:r>
              <a:rPr lang="en-US" u="sng" dirty="0">
                <a:hlinkClick r:id="rId9"/>
              </a:rPr>
              <a:t>sheaf and topos theory</a:t>
            </a:r>
            <a:r>
              <a:rPr lang="en-US" dirty="0"/>
              <a:t>. It is essential background behind the central concepts of </a:t>
            </a:r>
            <a:r>
              <a:rPr lang="en-US" i="1" u="sng" dirty="0">
                <a:hlinkClick r:id="rId10"/>
              </a:rPr>
              <a:t>representable functors</a:t>
            </a:r>
            <a:r>
              <a:rPr lang="en-US" dirty="0"/>
              <a:t>, </a:t>
            </a:r>
            <a:r>
              <a:rPr lang="en-US" i="1" u="sng" dirty="0">
                <a:hlinkClick r:id="rId11"/>
              </a:rPr>
              <a:t>universal constructions</a:t>
            </a:r>
            <a:r>
              <a:rPr lang="en-US" dirty="0"/>
              <a:t>, and </a:t>
            </a:r>
            <a:r>
              <a:rPr lang="en-US" i="1" u="sng" dirty="0">
                <a:hlinkClick r:id="rId12"/>
              </a:rPr>
              <a:t>universal elements</a:t>
            </a:r>
            <a:r>
              <a:rPr lang="en-US" dirty="0"/>
              <a:t>.</a:t>
            </a:r>
          </a:p>
          <a:p>
            <a:endParaRPr lang="en-US" dirty="0"/>
          </a:p>
          <a:p>
            <a:r>
              <a:rPr lang="en-US" dirty="0"/>
              <a:t>				-excerpt from </a:t>
            </a:r>
            <a:r>
              <a:rPr lang="en-US" dirty="0" err="1">
                <a:hlinkClick r:id="rId13"/>
              </a:rPr>
              <a:t>nLab</a:t>
            </a:r>
            <a:endParaRPr lang="en-US" dirty="0"/>
          </a:p>
          <a:p>
            <a:endParaRPr lang="en-TW" dirty="0"/>
          </a:p>
        </p:txBody>
      </p:sp>
    </p:spTree>
    <p:extLst>
      <p:ext uri="{BB962C8B-B14F-4D97-AF65-F5344CB8AC3E}">
        <p14:creationId xmlns:p14="http://schemas.microsoft.com/office/powerpoint/2010/main" val="710692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498384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71422" y="616653"/>
            <a:ext cx="1260234" cy="307777"/>
          </a:xfrm>
          <a:prstGeom prst="rect">
            <a:avLst/>
          </a:prstGeom>
          <a:noFill/>
        </p:spPr>
        <p:txBody>
          <a:bodyPr wrap="square" rtlCol="0">
            <a:spAutoFit/>
          </a:bodyPr>
          <a:lstStyle/>
          <a:p>
            <a:pPr defTabSz="685766">
              <a:buClrTx/>
            </a:pPr>
            <a:r>
              <a:rPr lang="en-US" kern="1200" dirty="0">
                <a:solidFill>
                  <a:srgbClr val="FFFFFF"/>
                </a:solidFill>
                <a:latin typeface="STXinwei" panose="02010800040101010101" pitchFamily="2" charset="-122"/>
                <a:ea typeface="STXinwei" panose="02010800040101010101" pitchFamily="2" charset="-122"/>
                <a:cs typeface="Arial" charset="0"/>
              </a:rPr>
              <a:t>John Baez</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674990" y="161806"/>
            <a:ext cx="7811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sz="2800" kern="1200" dirty="0">
                <a:solidFill>
                  <a:srgbClr val="FFFFFF"/>
                </a:solidFill>
                <a:latin typeface="STXinwei" panose="02010800040101010101" pitchFamily="2" charset="-122"/>
                <a:ea typeface="STXinwei" panose="02010800040101010101" pitchFamily="2" charset="-122"/>
                <a:cs typeface="Arial" charset="0"/>
              </a:rPr>
              <a:t>Category Theory is the Mathematics of networks</a:t>
            </a:r>
          </a:p>
        </p:txBody>
      </p:sp>
      <p:sp>
        <p:nvSpPr>
          <p:cNvPr id="6" name="Rectangle 5"/>
          <p:cNvSpPr/>
          <p:nvPr/>
        </p:nvSpPr>
        <p:spPr>
          <a:xfrm>
            <a:off x="674990" y="3917270"/>
            <a:ext cx="8295308" cy="830997"/>
          </a:xfrm>
          <a:prstGeom prst="rect">
            <a:avLst/>
          </a:prstGeom>
        </p:spPr>
        <p:txBody>
          <a:bodyPr wrap="square">
            <a:spAutoFit/>
          </a:bodyPr>
          <a:lstStyle/>
          <a:p>
            <a:pPr defTabSz="685766">
              <a:buClrTx/>
            </a:pPr>
            <a:r>
              <a:rPr lang="en-US" sz="1200" kern="1200" dirty="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90312" y="810731"/>
            <a:ext cx="4788872" cy="2993045"/>
          </a:xfrm>
          <a:prstGeom prst="rect">
            <a:avLst/>
          </a:prstGeom>
        </p:spPr>
      </p:pic>
    </p:spTree>
    <p:extLst>
      <p:ext uri="{BB962C8B-B14F-4D97-AF65-F5344CB8AC3E}">
        <p14:creationId xmlns:p14="http://schemas.microsoft.com/office/powerpoint/2010/main" val="1552671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Functor in Action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r>
              <a:rPr lang="en-US" dirty="0">
                <a:hlinkClick r:id="rId2"/>
              </a:rPr>
              <a:t>https://</a:t>
            </a:r>
            <a:r>
              <a:rPr lang="en-US" dirty="0" err="1">
                <a:hlinkClick r:id="rId2"/>
              </a:rPr>
              <a:t>youtu.be</a:t>
            </a:r>
            <a:r>
              <a:rPr lang="en-US" dirty="0">
                <a:hlinkClick r:id="rId2"/>
              </a:rPr>
              <a:t>/XcM39gnqgNc?t=155</a:t>
            </a:r>
            <a:endParaRPr lang="en-TW" dirty="0"/>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r>
              <a:rPr lang="en-US" dirty="0">
                <a:hlinkClick r:id="rId4"/>
              </a:rPr>
              <a:t>https://youtu.be/YLIH8TKbAh4?t=389</a:t>
            </a:r>
            <a:endParaRPr lang="en-TW" dirty="0"/>
          </a:p>
        </p:txBody>
      </p:sp>
    </p:spTree>
    <p:extLst>
      <p:ext uri="{BB962C8B-B14F-4D97-AF65-F5344CB8AC3E}">
        <p14:creationId xmlns:p14="http://schemas.microsoft.com/office/powerpoint/2010/main" val="2484981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Various ways to interpret Natural Transformation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r>
              <a:rPr lang="en-TW" dirty="0">
                <a:solidFill>
                  <a:schemeClr val="bg1"/>
                </a:solidFill>
              </a:rPr>
              <a:t>T</a:t>
            </a:r>
            <a:r>
              <a:rPr lang="en-US" dirty="0">
                <a:solidFill>
                  <a:schemeClr val="bg1"/>
                </a:solidFill>
              </a:rPr>
              <a:t>h</a:t>
            </a:r>
            <a:r>
              <a:rPr lang="en-TW" dirty="0">
                <a:solidFill>
                  <a:schemeClr val="bg1"/>
                </a:solidFill>
              </a:rPr>
              <a:t>ink about Natural Transformations as various kinds of Abstract Interpretations?</a:t>
            </a:r>
          </a:p>
        </p:txBody>
      </p:sp>
    </p:spTree>
    <p:extLst>
      <p:ext uri="{BB962C8B-B14F-4D97-AF65-F5344CB8AC3E}">
        <p14:creationId xmlns:p14="http://schemas.microsoft.com/office/powerpoint/2010/main" val="3867094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algn="ctr" defTabSz="685800">
              <a:buClrTx/>
            </a:pPr>
            <a:r>
              <a:rPr lang="en-US" altLang="zh-TW" sz="3600" kern="1200" dirty="0">
                <a:solidFill>
                  <a:srgbClr val="FF0000"/>
                </a:solidFill>
                <a:latin typeface="STXinwei" panose="02010800040101010101" pitchFamily="2" charset="-122"/>
                <a:ea typeface="STXinwei" panose="02010800040101010101" pitchFamily="2" charset="-122"/>
                <a:cs typeface="+mn-cs"/>
              </a:rPr>
              <a:t>ALL Concepts </a:t>
            </a:r>
            <a:r>
              <a:rPr lang="en-US" altLang="zh-TW" sz="3600" kern="1200" dirty="0">
                <a:solidFill>
                  <a:prstClr val="white"/>
                </a:solidFill>
                <a:latin typeface="STXinwei" panose="02010800040101010101" pitchFamily="2" charset="-122"/>
                <a:ea typeface="STXinwei" panose="02010800040101010101" pitchFamily="2" charset="-122"/>
                <a:cs typeface="+mn-cs"/>
              </a:rPr>
              <a:t>can be represented using Kan Extension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r>
              <a:rPr lang="en-US" dirty="0">
                <a:solidFill>
                  <a:schemeClr val="bg1"/>
                </a:solidFill>
              </a:rPr>
              <a:t>A highly useful mathematical construct for </a:t>
            </a:r>
            <a:r>
              <a:rPr lang="en-TW" dirty="0">
                <a:solidFill>
                  <a:schemeClr val="bg1"/>
                </a:solidFill>
              </a:rPr>
              <a:t>teaching and learning abstractions.</a:t>
            </a:r>
          </a:p>
        </p:txBody>
      </p:sp>
    </p:spTree>
    <p:extLst>
      <p:ext uri="{BB962C8B-B14F-4D97-AF65-F5344CB8AC3E}">
        <p14:creationId xmlns:p14="http://schemas.microsoft.com/office/powerpoint/2010/main" val="2503535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907807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t>Construct Story Telling using Metaphorical Connections</a:t>
            </a:r>
            <a:endParaRPr dirty="0"/>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9675557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10269</TotalTime>
  <Words>5813</Words>
  <Application>Microsoft Macintosh PowerPoint</Application>
  <PresentationFormat>On-screen Show (16:9)</PresentationFormat>
  <Paragraphs>908</Paragraphs>
  <Slides>144</Slides>
  <Notes>75</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144</vt:i4>
      </vt:variant>
    </vt:vector>
  </HeadingPairs>
  <TitlesOfParts>
    <vt:vector size="160" baseType="lpstr">
      <vt:lpstr>Hei</vt:lpstr>
      <vt:lpstr>Lora</vt:lpstr>
      <vt:lpstr>黑体</vt:lpstr>
      <vt:lpstr>STXingkai</vt:lpstr>
      <vt:lpstr>STXinwei</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1_Simple Light</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Category Theory and Type Theory</vt:lpstr>
      <vt:lpstr>PowerPoint Presentation</vt:lpstr>
      <vt:lpstr>All diagrams are “Functors”</vt:lpstr>
      <vt:lpstr>PowerPoint Presentation</vt:lpstr>
      <vt:lpstr>Natural Transformation “relates” Functors</vt:lpstr>
      <vt:lpstr>PowerPoint Presentation</vt:lpstr>
      <vt:lpstr>PowerPoint Presentation</vt:lpstr>
      <vt:lpstr>Universal Constructions as a “uniquing” strategy</vt:lpstr>
      <vt:lpstr>Limits and Co-Limits</vt:lpstr>
      <vt:lpstr>What is Monad</vt:lpstr>
      <vt:lpstr>Kleisli Category</vt:lpstr>
      <vt:lpstr>Yoneda Perspective</vt:lpstr>
      <vt:lpstr>Yoneda Lemma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Construct Story Telling using Metaphorical Connections</vt:lpstr>
      <vt:lpstr>PowerPoint Presentation</vt:lpstr>
      <vt:lpstr>关键词：Incommensurability （不可通约）</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Students Actions before Monday October 12</vt:lpstr>
      <vt:lpstr>A Story Telling site about Alan Turing</vt:lpstr>
      <vt:lpstr>Turning Category Theory onto itself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1155</cp:revision>
  <dcterms:modified xsi:type="dcterms:W3CDTF">2020-10-21T09:45:37Z</dcterms:modified>
</cp:coreProperties>
</file>